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1582627-C437-4EAE-9AC3-D0E2A26C559B}">
  <a:tblStyle styleId="{61582627-C437-4EAE-9AC3-D0E2A26C559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429BD89A-31EF-432E-A0F3-3BF26AC3A01C}" styleName="Table_1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f242b3aed5_0_6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f242b3aed5_0_6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f242b3aed5_0_7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f242b3aed5_0_7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f242b3aed5_0_7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f242b3aed5_0_7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f242b3aed5_0_7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f242b3aed5_0_7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f242b3aed5_0_7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f242b3aed5_0_7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f242b3aed5_0_7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f242b3aed5_0_7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f242b3aed5_0_7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f242b3aed5_0_7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f242b3aed5_0_7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3f242b3aed5_0_7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f242b3aed5_0_7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f242b3aed5_0_7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f242b3aed5_0_7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3f242b3aed5_0_7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f242b3aed5_0_7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f242b3aed5_0_7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f242b3aed5_0_6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f242b3aed5_0_6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f242b3aed5_0_7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f242b3aed5_0_7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f242b3aed5_0_7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3f242b3aed5_0_7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f242b3aed5_0_7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3f242b3aed5_0_7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f242b3aed5_0_7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3f242b3aed5_0_7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ef11817f9b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ef11817f9b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f242b3aed5_0_6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f242b3aed5_0_6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f242b3aed5_0_7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f242b3aed5_0_7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f242b3aed5_0_7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f242b3aed5_0_7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f242b3aed5_0_7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f242b3aed5_0_7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f242b3aed5_0_7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f242b3aed5_0_7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f242b3aed5_0_7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f242b3aed5_0_7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IVCSD 26-27 Preliminary Budget Overview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Operations - $729,538</a:t>
            </a:r>
            <a:endParaRPr/>
          </a:p>
        </p:txBody>
      </p:sp>
      <p:sp>
        <p:nvSpPr>
          <p:cNvPr id="110" name="Google Shape;110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Board compensation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General Manager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Assistant General Manager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Government Administration Intern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District Accountant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District Counsel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Insurance &amp; Workers Compensation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Administrative costs (Zoom, Trello, ADP)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Training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Office costs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7" name="Google Shape;117;p23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6215" y="0"/>
            <a:ext cx="829156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Community Programs &amp; Engagement - $997,673</a:t>
            </a:r>
            <a:endParaRPr/>
          </a:p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Community Programs &amp; Engagement Director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Community Spaces Project Manager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Community Engagement Project Manager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Community Engagement Intern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Routine Event Support Contract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District Marketing &amp; Engagement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Community Leadership Initiative &amp; Community Ambassador Program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Spring &amp; Halloween Festival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Community Events &amp; Classes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Community Gardens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Health &amp; Safety Vending Machine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30" name="Google Shape;130;p25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2836" y="0"/>
            <a:ext cx="831832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Public Works &amp; Sustainability - $628,718</a:t>
            </a:r>
            <a:endParaRPr/>
          </a:p>
        </p:txBody>
      </p:sp>
      <p:sp>
        <p:nvSpPr>
          <p:cNvPr id="136" name="Google Shape;136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Public Works &amp; Sustainability Director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Waste Reduction &amp; Diversion Program Manager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Compost Operations Project Manager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Beautification Crew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Composting Crew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Move Out Crew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Power washing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Tree Distribution Program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Lighting Distribution Program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Bike Fleet Maintenance &amp; Storage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43" name="Google Shape;143;p27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2836" y="0"/>
            <a:ext cx="831832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Housing - $35,500</a:t>
            </a:r>
            <a:endParaRPr/>
          </a:p>
        </p:txBody>
      </p:sp>
      <p:sp>
        <p:nvSpPr>
          <p:cNvPr id="149" name="Google Shape;149;p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Housing Mediators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Legal Advisors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Marketing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2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56" name="Google Shape;156;p29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2836" y="0"/>
            <a:ext cx="8318328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9" title="Chart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2836" y="0"/>
            <a:ext cx="831832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Safety - $86,300</a:t>
            </a:r>
            <a:endParaRPr/>
          </a:p>
        </p:txBody>
      </p:sp>
      <p:sp>
        <p:nvSpPr>
          <p:cNvPr id="163" name="Google Shape;163;p3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3 Safety Stations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IV Safe - 4 meetings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3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70" name="Google Shape;170;p31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2836" y="0"/>
            <a:ext cx="8318328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31" title="Chart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2836" y="0"/>
            <a:ext cx="831832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Summary</a:t>
            </a:r>
            <a:endParaRPr/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Revenue - $2,374,479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Expenses - $2,477,729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Surplus/Deficit - ($103,252)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Approve Preliminary Budget June 23 2026, Final Budget August 11, 2026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2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Fund Balance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Utilization of Fund Balance 26-27</a:t>
            </a:r>
            <a:endParaRPr/>
          </a:p>
        </p:txBody>
      </p:sp>
      <p:sp>
        <p:nvSpPr>
          <p:cNvPr id="182" name="Google Shape;182;p3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$103,000 from undesignated and strategic reserve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$80,000 from Parking Reserve ($50k operating, $30k one time consult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$50,000 from Capital Reserve for IV Community Center improvements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$15,000 from Capital Reserve for cliff fall memorial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188" name="Google Shape;188;p34"/>
          <p:cNvGraphicFramePr/>
          <p:nvPr/>
        </p:nvGraphicFramePr>
        <p:xfrm>
          <a:off x="-50" y="-1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{429BD89A-31EF-432E-A0F3-3BF26AC3A01C}</a:tableStyleId>
              </a:tblPr>
              <a:tblGrid>
                <a:gridCol w="2110275"/>
                <a:gridCol w="861625"/>
                <a:gridCol w="844550"/>
                <a:gridCol w="660000"/>
                <a:gridCol w="712725"/>
                <a:gridCol w="677600"/>
                <a:gridCol w="589700"/>
                <a:gridCol w="660000"/>
                <a:gridCol w="660000"/>
                <a:gridCol w="660000"/>
                <a:gridCol w="660000"/>
              </a:tblGrid>
              <a:tr h="348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Year End 17-18</a:t>
                      </a:r>
                      <a:endParaRPr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Year End 18-19</a:t>
                      </a:r>
                      <a:endParaRPr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Year End 19-20</a:t>
                      </a:r>
                      <a:endParaRPr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Year End 20-21</a:t>
                      </a:r>
                      <a:endParaRPr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Year End 21-22</a:t>
                      </a:r>
                      <a:endParaRPr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Year End 22-23</a:t>
                      </a:r>
                      <a:endParaRPr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Year End 23-24</a:t>
                      </a:r>
                      <a:endParaRPr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Year End 24-25</a:t>
                      </a:r>
                      <a:endParaRPr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Year End 25-26</a:t>
                      </a:r>
                      <a:endParaRPr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Year End 26-27</a:t>
                      </a:r>
                      <a:endParaRPr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87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Fund Balance - Total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700"/>
                        <a:t>$57,780</a:t>
                      </a:r>
                      <a:endParaRPr b="1" sz="7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700"/>
                        <a:t>$575,762</a:t>
                      </a:r>
                      <a:endParaRPr b="1" sz="7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700"/>
                        <a:t>$1,072,436</a:t>
                      </a:r>
                      <a:endParaRPr b="1" sz="7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700"/>
                        <a:t>$1,631,015</a:t>
                      </a:r>
                      <a:endParaRPr b="1" sz="7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700"/>
                        <a:t>$1,954,436</a:t>
                      </a:r>
                      <a:endParaRPr b="1" sz="7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700"/>
                        <a:t>$2,195,303</a:t>
                      </a:r>
                      <a:endParaRPr b="1" sz="7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1"/>
                          </a:solidFill>
                        </a:rPr>
                        <a:t>$1,967,238</a:t>
                      </a:r>
                      <a:endParaRPr b="1" sz="7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1"/>
                          </a:solidFill>
                        </a:rPr>
                        <a:t>$1,843,278</a:t>
                      </a:r>
                      <a:endParaRPr b="1" sz="7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1"/>
                          </a:solidFill>
                        </a:rPr>
                        <a:t>$1,851,278</a:t>
                      </a:r>
                      <a:endParaRPr b="1" sz="7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solidFill>
                            <a:schemeClr val="dk1"/>
                          </a:solidFill>
                        </a:rPr>
                        <a:t>$1,601,311</a:t>
                      </a:r>
                      <a:endParaRPr b="1" sz="900">
                        <a:solidFill>
                          <a:schemeClr val="dk1"/>
                        </a:solidFill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3C47D"/>
                    </a:solidFill>
                  </a:tcPr>
                </a:tc>
              </a:tr>
              <a:tr h="2321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Assigned Fund Balance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$50,726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$59,664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$76,761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$112,014.66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$59,140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$27,457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$61,274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$263,000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$250,000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solidFill>
                            <a:schemeClr val="dk1"/>
                          </a:solidFill>
                        </a:rPr>
                        <a:t>$170,000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</a:tr>
              <a:tr h="2321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Mediation Program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$26,828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$26,856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$21,489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$21,489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$21,489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$20,162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$18,921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900">
                          <a:solidFill>
                            <a:schemeClr val="dk1"/>
                          </a:solidFill>
                        </a:rPr>
                        <a:t>$18,921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$0.00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Safety Stations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$18,898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$18,862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$15,907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$21,834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$37,651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$7,296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$41,411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900">
                          <a:solidFill>
                            <a:schemeClr val="dk1"/>
                          </a:solidFill>
                        </a:rPr>
                        <a:t>$41,411</a:t>
                      </a:r>
                      <a:endParaRPr sz="12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Graffiti Abatement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$5,000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$8,000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Internship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$5,946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Interpersonal Investigator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$0</a:t>
                      </a:r>
                      <a:endParaRPr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$0</a:t>
                      </a:r>
                      <a:endParaRPr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$31,423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$0</a:t>
                      </a:r>
                      <a:endParaRPr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$942</a:t>
                      </a:r>
                      <a:endParaRPr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</a:rPr>
                        <a:t>$942</a:t>
                      </a:r>
                      <a:endParaRPr sz="8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Move Out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21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Parking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$250,000</a:t>
                      </a:r>
                      <a:endParaRPr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$250,000</a:t>
                      </a:r>
                      <a:endParaRPr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$170,000</a:t>
                      </a:r>
                      <a:endParaRPr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ASUCSB Compost Grant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$39,366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$37,268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$0</a:t>
                      </a:r>
                      <a:endParaRPr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$0</a:t>
                      </a:r>
                      <a:endParaRPr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927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Restricted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99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$0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99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$1,845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99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$1,773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99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$480.22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99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$0.000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99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$0.00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99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$0.00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99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$0.00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99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$0.00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99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0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9999"/>
                    </a:solidFill>
                  </a:tcPr>
                </a:tc>
              </a:tr>
              <a:tr h="3487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CSD Committed Fund Balance + Undesignated Fund Balance</a:t>
                      </a:r>
                      <a:endParaRPr b="1" sz="800"/>
                    </a:p>
                  </a:txBody>
                  <a:tcPr marT="19050" marB="19050" marR="91425" marL="9142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$7,054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$514,253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$993,901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$1,518,520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$1,895,296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$2,167,846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$1,905,964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solidFill>
                            <a:schemeClr val="dk1"/>
                          </a:solidFill>
                        </a:rPr>
                        <a:t>$1,532,005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solidFill>
                            <a:schemeClr val="dk1"/>
                          </a:solidFill>
                        </a:rPr>
                        <a:t>$1,601,278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solidFill>
                            <a:schemeClr val="dk1"/>
                          </a:solidFill>
                        </a:rPr>
                        <a:t>$1,431,311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</a:tr>
              <a:tr h="2321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Short term strategic 9840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$140,000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$140,000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$140,000.00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$168,000.00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$0.00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$0.00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$0.00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$0.00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487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Capital Maintenance of Structures and Equipment - 9851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$56,000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$56,000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$56,000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$73,000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$73,405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$110,498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$96,777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900">
                          <a:solidFill>
                            <a:schemeClr val="dk1"/>
                          </a:solidFill>
                        </a:rPr>
                        <a:t>$100,434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900">
                          <a:solidFill>
                            <a:schemeClr val="dk1"/>
                          </a:solidFill>
                        </a:rPr>
                        <a:t>$123,886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927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Self Insurance 9845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$111,000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$111,000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$111,000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$146,000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$146,810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$220,997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$193,554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900">
                          <a:solidFill>
                            <a:schemeClr val="dk1"/>
                          </a:solidFill>
                        </a:rPr>
                        <a:t>$200,867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900">
                          <a:solidFill>
                            <a:schemeClr val="dk1"/>
                          </a:solidFill>
                        </a:rPr>
                        <a:t>$247,773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927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Accumulative Capital Outlay - 9830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$207,253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$304,000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$354,000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$307,000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$406,260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$403,572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$426,159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900">
                          <a:solidFill>
                            <a:schemeClr val="dk1"/>
                          </a:solidFill>
                        </a:rPr>
                        <a:t>$459,000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900">
                          <a:solidFill>
                            <a:schemeClr val="dk1"/>
                          </a:solidFill>
                        </a:rPr>
                        <a:t>$497,813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927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Long term strategic 9840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$281,000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$281,000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$336,000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$677,100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$672,620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900">
                          <a:solidFill>
                            <a:schemeClr val="dk1"/>
                          </a:solidFill>
                        </a:rPr>
                        <a:t>$714,058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900">
                          <a:solidFill>
                            <a:schemeClr val="dk1"/>
                          </a:solidFill>
                        </a:rPr>
                        <a:t>$765,000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900">
                          <a:solidFill>
                            <a:schemeClr val="dk1"/>
                          </a:solidFill>
                        </a:rPr>
                        <a:t>$561,839</a:t>
                      </a:r>
                      <a:endParaRPr i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411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Total CSD Committed Fund Balance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$0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$514,253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$892,000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$942,000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$1,030,000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$1,303,575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$1,407,687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solidFill>
                            <a:schemeClr val="dk1"/>
                          </a:solidFill>
                        </a:rPr>
                        <a:t>$1,142,493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solidFill>
                            <a:schemeClr val="dk1"/>
                          </a:solidFill>
                        </a:rPr>
                        <a:t>$1,525,301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solidFill>
                            <a:schemeClr val="dk1"/>
                          </a:solidFill>
                        </a:rPr>
                        <a:t>$1,431,311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21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CSD Undesignated Fund Balance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A6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$7,054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A6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$0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A6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$101,901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A6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$576,520.12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A6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$865,295.82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A6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$864,271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A6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$498,277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A6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solidFill>
                            <a:schemeClr val="dk1"/>
                          </a:solidFill>
                        </a:rPr>
                        <a:t>$389,511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A6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solidFill>
                            <a:schemeClr val="dk1"/>
                          </a:solidFill>
                        </a:rPr>
                        <a:t>$75,977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A6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0</a:t>
                      </a:r>
                      <a:endParaRPr b="1"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A6B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35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6063" y="0"/>
            <a:ext cx="8071869" cy="499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35" title="Chart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99138"/>
            <a:ext cx="9143999" cy="4945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Scenarios</a:t>
            </a:r>
            <a:endParaRPr/>
          </a:p>
        </p:txBody>
      </p:sp>
      <p:graphicFrame>
        <p:nvGraphicFramePr>
          <p:cNvPr id="67" name="Google Shape;67;p15"/>
          <p:cNvGraphicFramePr/>
          <p:nvPr/>
        </p:nvGraphicFramePr>
        <p:xfrm>
          <a:off x="387925" y="1153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{61582627-C437-4EAE-9AC3-D0E2A26C559B}</a:tableStyleId>
              </a:tblPr>
              <a:tblGrid>
                <a:gridCol w="1437650"/>
                <a:gridCol w="1437650"/>
                <a:gridCol w="1437650"/>
                <a:gridCol w="1437650"/>
                <a:gridCol w="1437650"/>
                <a:gridCol w="1437650"/>
              </a:tblGrid>
              <a:tr h="990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Status Quo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SQ + Soltopia + Parking + Outreach FT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SQ + Parking, No Soltopia or Outreach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SQ + Soltopia + Outreach, No Parking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SQ + Outreach + Parking, No Soltopia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11594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Deficit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-$1,265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-$100,000 operating + $50,000 for stage from capital reserves + $80,000 for parking from parking reserve + 15,000 for cliff memorial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-$1,388, + 80k for parking + 50k for stage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-$90,000 operating deficit + $50,000 for stage one time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-$48,000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6522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Ending Fund Balance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$1,842,023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$ 1,623,807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$ 1,711,890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$1,703,940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$ 1,664,807 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26-27 Budget - Revenue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Revenue Details</a:t>
            </a:r>
            <a:endParaRPr/>
          </a:p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Utility Tax 8% $1.4m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Water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Gas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Electricity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Trash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Sewage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UCSB Contribution - $200k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Reservations - $30k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Reserve Withdrawal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Sales - $5k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Sponsorships - $5k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Grants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18"/>
          <p:cNvSpPr txBox="1"/>
          <p:nvPr>
            <p:ph idx="1" type="body"/>
          </p:nvPr>
        </p:nvSpPr>
        <p:spPr>
          <a:xfrm>
            <a:off x="-22825" y="1076800"/>
            <a:ext cx="9166800" cy="408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5" name="Google Shape;85;p18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2836" y="0"/>
            <a:ext cx="831832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26-27 Budget - Expenses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25-26 Spending by Area/Department</a:t>
            </a:r>
            <a:endParaRPr/>
          </a:p>
        </p:txBody>
      </p:sp>
      <p:sp>
        <p:nvSpPr>
          <p:cNvPr id="96" name="Google Shape;96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7" name="Google Shape;97;p20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2836" y="0"/>
            <a:ext cx="831832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04" name="Google Shape;104;p21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2836" y="0"/>
            <a:ext cx="831832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